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  <p:sldMasterId id="2147483672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5145088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veat" panose="020B0604020202020204" charset="0"/>
      <p:regular r:id="rId28"/>
      <p:bold r:id="rId29"/>
    </p:embeddedFont>
    <p:embeddedFont>
      <p:font typeface="Maven Pro" panose="020B0604020202020204" charset="0"/>
      <p:regular r:id="rId30"/>
      <p:bold r:id="rId31"/>
    </p:embeddedFont>
    <p:embeddedFont>
      <p:font typeface="Nunito" panose="020B060402020202020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10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1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351ff0b2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9351ff0b2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351ff0b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9351ff0b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351ff0b2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9351ff0b2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9351ff0b2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9351ff0b2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351ff0b21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Question not on slide but part of project - </a:t>
            </a:r>
            <a:r>
              <a:rPr lang="en-US" sz="1400">
                <a:solidFill>
                  <a:srgbClr val="434343"/>
                </a:solidFill>
                <a:latin typeface="Maven Pro"/>
                <a:ea typeface="Maven Pro"/>
                <a:cs typeface="Maven Pro"/>
                <a:sym typeface="Maven Pro"/>
              </a:rPr>
              <a:t>Do tweets from Donald Trump get more retweets and favorites than Joe Biden?</a:t>
            </a:r>
            <a:endParaRPr sz="14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Average favorites for Trump: 96453.07  Average favorites for Biden: 33269.89  Average retweets for Trump: 22296.34  Average retweets for Biden: 6546.78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43434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3" name="Google Shape;283;g9351ff0b21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f394e0d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f394e0d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94f394e0d5_1_0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94f394e0d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94f394e0d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94f394e0d5_1_8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f394e0d5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f394e0d5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r = 0.39, barely at 0.05 significance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15% of the candidates' poll average differences are accounted for by the differences in their tweet favorites at 0.05 significance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94f394e0d5_1_31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94f394e0d5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94f394e0d5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94f394e0d5_1_24:notes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5ea24cd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95ea24cd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5ea24cd4a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95ea24cd4a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5ea24cd4a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95ea24cd4a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5ea24cd4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95ea24cd4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351ff0b2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g9351ff0b2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351ff0b2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9351ff0b2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351ff0b2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9351ff0b2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7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908175" y="4013200"/>
            <a:ext cx="6911975" cy="5048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908175" y="4516438"/>
            <a:ext cx="6911975" cy="37782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lt2"/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body" idx="1"/>
          </p:nvPr>
        </p:nvSpPr>
        <p:spPr>
          <a:xfrm>
            <a:off x="468313" y="1743075"/>
            <a:ext cx="4027487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body" idx="2"/>
          </p:nvPr>
        </p:nvSpPr>
        <p:spPr>
          <a:xfrm>
            <a:off x="4648200" y="1743075"/>
            <a:ext cx="4027488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333500" y="201612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body" idx="1"/>
          </p:nvPr>
        </p:nvSpPr>
        <p:spPr>
          <a:xfrm>
            <a:off x="1331912" y="1204912"/>
            <a:ext cx="735488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 rot="5400000">
            <a:off x="5568157" y="1481931"/>
            <a:ext cx="4398962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 rot="5400000">
            <a:off x="1814513" y="-280987"/>
            <a:ext cx="4398962" cy="536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1333500" y="201612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1"/>
          </p:nvPr>
        </p:nvSpPr>
        <p:spPr>
          <a:xfrm rot="5400000">
            <a:off x="3311525" y="-774700"/>
            <a:ext cx="3395662" cy="7354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1"/>
          </p:nvPr>
        </p:nvSpPr>
        <p:spPr>
          <a:xfrm>
            <a:off x="1792288" y="4027488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1333500" y="201612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68312" y="1743075"/>
            <a:ext cx="820737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1333500" y="201612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1331913" y="1204913"/>
            <a:ext cx="3600450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43" name="Google Shape;143;p23"/>
          <p:cNvSpPr txBox="1">
            <a:spLocks noGrp="1"/>
          </p:cNvSpPr>
          <p:nvPr>
            <p:ph type="body" idx="2"/>
          </p:nvPr>
        </p:nvSpPr>
        <p:spPr>
          <a:xfrm>
            <a:off x="5084763" y="1204913"/>
            <a:ext cx="360203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22313" y="3306763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722313" y="2181225"/>
            <a:ext cx="7772400" cy="1125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ctrTitle"/>
          </p:nvPr>
        </p:nvSpPr>
        <p:spPr>
          <a:xfrm>
            <a:off x="685800" y="1598613"/>
            <a:ext cx="7772400" cy="1103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subTitle" idx="1"/>
          </p:nvPr>
        </p:nvSpPr>
        <p:spPr>
          <a:xfrm>
            <a:off x="1371600" y="2916238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 rot="5400000">
            <a:off x="5418138" y="1403350"/>
            <a:ext cx="4464050" cy="205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 rot="5400000">
            <a:off x="1238250" y="-573088"/>
            <a:ext cx="4464050" cy="600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 rot="5400000">
            <a:off x="3113087" y="-901700"/>
            <a:ext cx="2917825" cy="820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792288" y="3602038"/>
            <a:ext cx="5486400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792288" y="4027488"/>
            <a:ext cx="5486400" cy="60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9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lt2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2"/>
          </p:nvPr>
        </p:nvSpPr>
        <p:spPr>
          <a:xfrm>
            <a:off x="457200" y="1631950"/>
            <a:ext cx="4040188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body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body" idx="4"/>
          </p:nvPr>
        </p:nvSpPr>
        <p:spPr>
          <a:xfrm>
            <a:off x="4645025" y="1631950"/>
            <a:ext cx="4041775" cy="296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2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68312" y="1743075"/>
            <a:ext cx="820737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375" cy="86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68312" y="1743075"/>
            <a:ext cx="8207375" cy="291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4838700"/>
            <a:ext cx="2133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4838700"/>
            <a:ext cx="2895600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1333500" y="201612"/>
            <a:ext cx="7342187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1331912" y="1204912"/>
            <a:ext cx="7354887" cy="3395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dt" idx="10"/>
          </p:nvPr>
        </p:nvSpPr>
        <p:spPr>
          <a:xfrm>
            <a:off x="457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ftr" idx="11"/>
          </p:nvPr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  <a:defRPr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ostonglobe.com/2020/04/07/metro/shortest-presidential-election-eve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aticon.com/free-icon/twitter_124021" TargetMode="External"/><Relationship Id="rId5" Type="http://schemas.openxmlformats.org/officeDocument/2006/relationships/hyperlink" Target="https://www.emblemetric.com/2014/03/24/fivethirtyeights-new-logo-by-the-numbers/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sa=i&amp;url=http%3A%2F%2Ftheoceanetc.com%2Fdata-processing%2F&amp;psig=AOvVaw3A28VpHcnJ9PoI-wmipiaF&amp;ust=1599095959240000&amp;source=images&amp;cd=vfe&amp;ved=2ahUKEwjryJXmpsnrAhXvSzABHXSeCgUQr4kDegUIARDlAQ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ctrTitle"/>
          </p:nvPr>
        </p:nvSpPr>
        <p:spPr>
          <a:xfrm>
            <a:off x="1714500" y="3997612"/>
            <a:ext cx="72009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Analyzing the 2020 Election</a:t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1888550" y="4633912"/>
            <a:ext cx="7178700" cy="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Susan Rico, Sean O’neil, Quinn Knudsen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IST 659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Joe Biden Word Cloud 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0" y="1177700"/>
            <a:ext cx="3240824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4560125" y="989113"/>
            <a:ext cx="4081800" cy="29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English stop words removed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Custom words removed related to candidate names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Noticable difference from Donald Trump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Health care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The middle class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Debates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Climate Change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Gun laws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Softer future oriented language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COVID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549475" y="4218325"/>
            <a:ext cx="32409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word cloud of the most common words associated with Biden tweets from August 28, 2019 to August 20th, 2020</a:t>
            </a:r>
            <a:r>
              <a:rPr lang="en-US" sz="800"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9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Donald J. Trump Word Cloud 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l="-4410" r="4410"/>
          <a:stretch/>
        </p:blipFill>
        <p:spPr>
          <a:xfrm>
            <a:off x="568475" y="1446250"/>
            <a:ext cx="3056600" cy="30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4037825" y="1360500"/>
            <a:ext cx="47772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English stop words removed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Custom words removed related to candidate names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Noticable difference from Joe Biden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Whitehouse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Jobs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Military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Thanking the people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Democrats/far left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News/Fake news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Coronavirus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Law &amp; Order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Portland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Police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729500" y="4309975"/>
            <a:ext cx="29946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word cloud of the most common words associated with Trump tweets from May 21st, 2020 to August 20</a:t>
            </a:r>
            <a:r>
              <a:rPr lang="en-US" sz="800" baseline="300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</a:t>
            </a: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, 2020.</a:t>
            </a:r>
            <a:endParaRPr sz="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/>
          </a:p>
        </p:txBody>
      </p:sp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Tweets Associated with Republican and Democrat Parties </a:t>
            </a:r>
            <a:endParaRPr sz="4000">
              <a:solidFill>
                <a:srgbClr val="FFFFFF"/>
              </a:solidFill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650" y="1307025"/>
            <a:ext cx="2854500" cy="285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7"/>
          <p:cNvSpPr txBox="1"/>
          <p:nvPr/>
        </p:nvSpPr>
        <p:spPr>
          <a:xfrm>
            <a:off x="4232075" y="1270275"/>
            <a:ext cx="45165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●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English stop words removed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●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Words converted to lowercase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●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Punctuation and non-useful words removed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●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Key themes: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Campaign slogans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USPS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Racism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Hope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Democrat slogan variability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Trump at the center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573650" y="3984525"/>
            <a:ext cx="28545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 word cloud of the most common words associated with tweets referencing key words associated with the republican and democrat campaigns</a:t>
            </a:r>
            <a:endParaRPr sz="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Sentiment Analysis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700" y="288936"/>
            <a:ext cx="3142450" cy="233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700" y="2690850"/>
            <a:ext cx="3142451" cy="21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396875" y="1192875"/>
            <a:ext cx="3341400" cy="18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Question 5 - </a:t>
            </a: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What is the overall sentiment for each hashtag/political party? Are there any statistically significant differences?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Results indicated that tweets that mention democrat hashtags had a higher average sentiment overall of .06 as compared to the .03 for republicans (p&lt;.05).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5294700" y="4763225"/>
            <a:ext cx="3240900" cy="5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Top - Tweet Sentiment by Party</a:t>
            </a:r>
            <a:endParaRPr sz="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Bottom - Sentiment Distribution by Party</a:t>
            </a:r>
            <a:endParaRPr sz="8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/>
          </a:p>
        </p:txBody>
      </p:sp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Retweets and Favorites</a:t>
            </a:r>
            <a:endParaRPr sz="4400">
              <a:solidFill>
                <a:srgbClr val="FFFFFF"/>
              </a:solidFill>
            </a:endParaRPr>
          </a:p>
        </p:txBody>
      </p:sp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475" y="524486"/>
            <a:ext cx="3027350" cy="215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475" y="2677902"/>
            <a:ext cx="3027350" cy="211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702700" y="1321925"/>
            <a:ext cx="3917400" cy="25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Question 6 - </a:t>
            </a: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How do retweets and favorite counts trend over time for the two candidates? Are there differences between the two?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Trump averaged higher favorites and retweets and has stayed fairly consistent over time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Biden showed a lower initial average of favorites and retweets but has shown an increase after key socio political events that have transpired over the course of 2020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379500" y="4725325"/>
            <a:ext cx="30273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Average Twitter favorites and retweets for Trump and Biden from August 28, 2019 to August 20, 2020.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400" cy="86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Predicted 2020 Election Results 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7" name="Google Shape;297;p40"/>
          <p:cNvSpPr txBox="1">
            <a:spLocks noGrp="1"/>
          </p:cNvSpPr>
          <p:nvPr>
            <p:ph type="body" idx="1"/>
          </p:nvPr>
        </p:nvSpPr>
        <p:spPr>
          <a:xfrm>
            <a:off x="177025" y="1111800"/>
            <a:ext cx="2070300" cy="363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Font typeface="Maven Pro"/>
              <a:buChar char="★"/>
            </a:pPr>
            <a:r>
              <a:rPr lang="en-US" sz="1600">
                <a:latin typeface="Maven Pro"/>
                <a:ea typeface="Maven Pro"/>
                <a:cs typeface="Maven Pro"/>
                <a:sym typeface="Maven Pro"/>
              </a:rPr>
              <a:t>Biden leads in ‘swing states’ although the race has tightened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30200" algn="l" rtl="0">
              <a:spcBef>
                <a:spcPts val="360"/>
              </a:spcBef>
              <a:spcAft>
                <a:spcPts val="0"/>
              </a:spcAft>
              <a:buSzPts val="1600"/>
              <a:buFont typeface="Maven Pro"/>
              <a:buChar char="★"/>
            </a:pPr>
            <a:r>
              <a:rPr lang="en-US" sz="1600">
                <a:latin typeface="Maven Pro"/>
                <a:ea typeface="Maven Pro"/>
                <a:cs typeface="Maven Pro"/>
                <a:sym typeface="Maven Pro"/>
              </a:rPr>
              <a:t>Some states not reporting data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600"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SzPts val="1800"/>
              <a:buChar char="★"/>
            </a:pPr>
            <a:r>
              <a:rPr lang="en-US" sz="1600">
                <a:latin typeface="Maven Pro"/>
                <a:ea typeface="Maven Pro"/>
                <a:cs typeface="Maven Pro"/>
                <a:sym typeface="Maven Pro"/>
              </a:rPr>
              <a:t>Data indicates a Biden-Harris lead</a:t>
            </a:r>
            <a:r>
              <a:rPr lang="en-US"/>
              <a:t> </a:t>
            </a:r>
            <a:endParaRPr/>
          </a:p>
        </p:txBody>
      </p:sp>
      <p:sp>
        <p:nvSpPr>
          <p:cNvPr id="298" name="Google Shape;298;p40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500" cy="2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500" y="1215950"/>
            <a:ext cx="5635338" cy="34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9850" y="1215950"/>
            <a:ext cx="895350" cy="347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2737688" y="4536375"/>
            <a:ext cx="62613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Choropleth map showing predicted 2020 election results by state.</a:t>
            </a:r>
            <a:endParaRPr sz="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>
            <a:off x="2126575" y="1063550"/>
            <a:ext cx="7017300" cy="377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400" cy="86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Classifying Candidate Tweets 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9" name="Google Shape;309;p41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500" cy="2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75" y="1135525"/>
            <a:ext cx="7017426" cy="3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1"/>
          <p:cNvSpPr txBox="1"/>
          <p:nvPr/>
        </p:nvSpPr>
        <p:spPr>
          <a:xfrm>
            <a:off x="65625" y="1427100"/>
            <a:ext cx="2278500" cy="33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★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8,518 total tweets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ven Pro"/>
              <a:buChar char="★"/>
            </a:pPr>
            <a:r>
              <a:rPr lang="en-US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Multinomial Naive Bayes model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★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5-fold cross validation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Char char="★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Results: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Precision: 90.7%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Recall: 90.3%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2701513" y="4661400"/>
            <a:ext cx="6261300" cy="6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Key Features for Trump and Biden</a:t>
            </a:r>
            <a:endParaRPr sz="9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>
            <a:off x="287850" y="1540550"/>
            <a:ext cx="4109400" cy="2805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2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400" cy="86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Correlation Between Twitter Favorites and Poll Estimates 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20" name="Google Shape;320;p42"/>
          <p:cNvSpPr txBox="1">
            <a:spLocks noGrp="1"/>
          </p:cNvSpPr>
          <p:nvPr>
            <p:ph type="body" idx="1"/>
          </p:nvPr>
        </p:nvSpPr>
        <p:spPr>
          <a:xfrm>
            <a:off x="4621825" y="1268425"/>
            <a:ext cx="4391400" cy="336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★"/>
            </a:pPr>
            <a:r>
              <a:rPr lang="en-US" sz="1400"/>
              <a:t>The Twitter tweet favorites and FiveThirtyEight poll estimation data were aggregated by week and joined together</a:t>
            </a:r>
            <a:endParaRPr sz="1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★"/>
            </a:pPr>
            <a:r>
              <a:rPr lang="en-US" sz="1400"/>
              <a:t>Net differences were calculated between Biden and Trump favorites and poll estimations (Trump-Biden)</a:t>
            </a: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★"/>
            </a:pPr>
            <a:r>
              <a:rPr lang="en-US" sz="1400"/>
              <a:t>A statistically significant positive correlation was demonstrated so that as a candidates’ favorites on Twitter increases, so does their percent estimation in the polls</a:t>
            </a:r>
            <a:endParaRPr sz="1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★"/>
            </a:pPr>
            <a:r>
              <a:rPr lang="en-US" sz="1400"/>
              <a:t>15% of the candidates’ poll average differences are accounted for by the differences in their tweet favorites</a:t>
            </a:r>
            <a:endParaRPr sz="1400"/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21" name="Google Shape;321;p42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500" cy="2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17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900" y="1607975"/>
            <a:ext cx="38957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544500" y="4345850"/>
            <a:ext cx="3516000" cy="1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Comparison of the difference in average polls and favorites for each candidate.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 txBox="1">
            <a:spLocks noGrp="1"/>
          </p:cNvSpPr>
          <p:nvPr>
            <p:ph type="title"/>
          </p:nvPr>
        </p:nvSpPr>
        <p:spPr>
          <a:xfrm>
            <a:off x="468312" y="196850"/>
            <a:ext cx="8207400" cy="866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Conclusions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0" name="Google Shape;330;p43"/>
          <p:cNvSpPr txBox="1">
            <a:spLocks noGrp="1"/>
          </p:cNvSpPr>
          <p:nvPr>
            <p:ph type="body" idx="1"/>
          </p:nvPr>
        </p:nvSpPr>
        <p:spPr>
          <a:xfrm>
            <a:off x="337100" y="1236238"/>
            <a:ext cx="8338500" cy="342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Donald Trump and Joe Biden have clearly distinguishable speech patterns and campaign focus areas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Joe Biden has taken the lead in the election and widen his gap as 2020 has progressed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This advantage has carried into crucial swing states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Sentiment around the Democratic party tweets have had higher sentiment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 correlation exists between Twitter favorites and campaign popularity so that as the difference between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Results can be further improved through greater utilization of the Twitter API, incorporating multiple social media and polling platforms, tracking party growth and campaign donations.   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ldNum" idx="12"/>
          </p:nvPr>
        </p:nvSpPr>
        <p:spPr>
          <a:xfrm>
            <a:off x="6553200" y="4838700"/>
            <a:ext cx="2122500" cy="25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4"/>
          <p:cNvSpPr txBox="1"/>
          <p:nvPr/>
        </p:nvSpPr>
        <p:spPr>
          <a:xfrm>
            <a:off x="6553200" y="4841875"/>
            <a:ext cx="2133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/>
          </a:p>
        </p:txBody>
      </p:sp>
      <p:sp>
        <p:nvSpPr>
          <p:cNvPr id="337" name="Google Shape;337;p44"/>
          <p:cNvSpPr txBox="1">
            <a:spLocks noGrp="1"/>
          </p:cNvSpPr>
          <p:nvPr>
            <p:ph type="title"/>
          </p:nvPr>
        </p:nvSpPr>
        <p:spPr>
          <a:xfrm>
            <a:off x="1258887" y="339725"/>
            <a:ext cx="7489825" cy="531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b="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Thank You! 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38" name="Google Shape;338;p44"/>
          <p:cNvSpPr txBox="1">
            <a:spLocks noGrp="1"/>
          </p:cNvSpPr>
          <p:nvPr>
            <p:ph type="body" idx="1"/>
          </p:nvPr>
        </p:nvSpPr>
        <p:spPr>
          <a:xfrm>
            <a:off x="1061237" y="1642325"/>
            <a:ext cx="7885200" cy="36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Any Questions?</a:t>
            </a:r>
            <a:r>
              <a:rPr lang="en-US" sz="4400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endParaRPr sz="48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3124200" y="4841875"/>
            <a:ext cx="2895600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Designed by PoweredTemplate.com</a:t>
            </a:r>
            <a:endParaRPr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6553200" y="4838700"/>
            <a:ext cx="2122487" cy="2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837" cy="700087"/>
          </a:xfrm>
          <a:prstGeom prst="rect">
            <a:avLst/>
          </a:prstGeom>
          <a:noFill/>
          <a:ln>
            <a:noFill/>
          </a:ln>
          <a:effectLst>
            <a:outerShdw blurRad="242888" dist="323850" dir="708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Rationale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72" name="Google Shape;172;p27"/>
          <p:cNvSpPr txBox="1">
            <a:spLocks noGrp="1"/>
          </p:cNvSpPr>
          <p:nvPr>
            <p:ph type="body" idx="1"/>
          </p:nvPr>
        </p:nvSpPr>
        <p:spPr>
          <a:xfrm>
            <a:off x="397688" y="885532"/>
            <a:ext cx="8350200" cy="14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2020 is a tumultuous year in many regards and a period of radical change in human behavior and society at large. Central to change is policy.  Coincidentally, 2020 is also a year of the presidential election in the United States, making it a timely endeavor to explore, monitor, and project the manifestation of the pivotal election happening in November. 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None/>
            </a:pPr>
            <a:endParaRPr sz="1500" b="0" i="0" u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973" y="2200725"/>
            <a:ext cx="3979451" cy="26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2984888" y="4838700"/>
            <a:ext cx="3015000" cy="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r>
              <a:rPr lang="en-US" sz="5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https://www.bostonglobe.com/2020/04/07/metro/shortest-presidential-election-ever/</a:t>
            </a:r>
            <a:endParaRPr sz="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Data Overview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1110850" y="1105688"/>
            <a:ext cx="36642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The data was collected from: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FiveThirtyEight.com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○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Structured Data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Twitter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○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Semi-Structured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TrumpTwitterArchive.com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○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Semi-Structured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5252875" y="1105688"/>
            <a:ext cx="2874600" cy="29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Python libraries used: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Numpy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Pandas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Matplotlib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Datetime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NLTK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Plotly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JSON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WordCloud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Tweepy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SciPy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ven Pro"/>
              <a:buChar char="★"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TextBlob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24242"/>
              </a:solidFill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76" y="3524350"/>
            <a:ext cx="2371476" cy="14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375" y="3524350"/>
            <a:ext cx="1481250" cy="14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 txBox="1"/>
          <p:nvPr/>
        </p:nvSpPr>
        <p:spPr>
          <a:xfrm>
            <a:off x="444338" y="4934825"/>
            <a:ext cx="3015000" cy="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r>
              <a:rPr lang="en-US" sz="400" u="sng">
                <a:solidFill>
                  <a:schemeClr val="hlink"/>
                </a:solidFill>
                <a:hlinkClick r:id="rId5"/>
              </a:rPr>
              <a:t>https://www.emblemetric.com/2014/03/24/fivethirtyeights-new-logo-by-the-numbers/</a:t>
            </a:r>
            <a:endParaRPr sz="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3000488" y="4934825"/>
            <a:ext cx="3015000" cy="1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Source: </a:t>
            </a:r>
            <a:r>
              <a:rPr lang="en-US" sz="400" u="sng">
                <a:solidFill>
                  <a:schemeClr val="hlink"/>
                </a:solidFill>
                <a:hlinkClick r:id="rId6"/>
              </a:rPr>
              <a:t>https://www.flaticon.com/free-icon/twitter_124021</a:t>
            </a:r>
            <a:r>
              <a:rPr lang="en-US" sz="400" u="sng">
                <a:solidFill>
                  <a:schemeClr val="hlink"/>
                </a:solidFill>
                <a:hlinkClick r:id="rId5"/>
              </a:rPr>
              <a:t>/</a:t>
            </a:r>
            <a:endParaRPr sz="4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Data Process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809900" y="1086725"/>
            <a:ext cx="2997600" cy="3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1.  </a:t>
            </a:r>
            <a:r>
              <a:rPr lang="en-US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 Retrieval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2.  </a:t>
            </a:r>
            <a:r>
              <a:rPr lang="en-US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Data Preprocessing 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3.  </a:t>
            </a:r>
            <a:r>
              <a:rPr lang="en-US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Text Processing</a:t>
            </a: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  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4.</a:t>
            </a:r>
            <a:r>
              <a:rPr lang="en-US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 Execute Sentiment Analysis</a:t>
            </a:r>
            <a:endParaRPr sz="1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5.</a:t>
            </a:r>
            <a:r>
              <a:rPr lang="en-US" sz="15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 Build Data Frames</a:t>
            </a:r>
            <a:endParaRPr sz="1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6.</a:t>
            </a:r>
            <a:r>
              <a:rPr lang="en-US" sz="15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  Produce Models </a:t>
            </a:r>
            <a:endParaRPr sz="1500"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7.  </a:t>
            </a:r>
            <a:r>
              <a:rPr lang="en-US" sz="15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Run Analyses</a:t>
            </a:r>
            <a:endParaRPr sz="15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8.  </a:t>
            </a:r>
            <a:r>
              <a:rPr lang="en-US" sz="15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Visualize Key Findings</a:t>
            </a:r>
            <a:endParaRPr sz="1500" b="1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50" y="492250"/>
            <a:ext cx="4472995" cy="35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5456875" y="3926775"/>
            <a:ext cx="3031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">
                <a:solidFill>
                  <a:srgbClr val="FFFFFF"/>
                </a:solidFill>
              </a:rPr>
              <a:t>Source: </a:t>
            </a:r>
            <a:r>
              <a:rPr lang="en-US" sz="400" u="sng">
                <a:solidFill>
                  <a:schemeClr val="hlink"/>
                </a:solidFill>
                <a:hlinkClick r:id="rId4"/>
              </a:rPr>
              <a:t>h</a:t>
            </a:r>
            <a:r>
              <a:rPr lang="en-US" sz="400" u="sng">
                <a:solidFill>
                  <a:schemeClr val="hlink"/>
                </a:solidFill>
                <a:hlinkClick r:id="rId4"/>
              </a:rPr>
              <a:t>ttps://www.google.com/url?sa=i&amp;url=http%3A%2F%2Ftheoceanetc.com%2Fdata-processing%2F&amp;psig=AOvVaw3A28VpHcnJ9PoI-wmipiaF&amp;ust=1599095959240000&amp;source=images&amp;cd=vfe&amp;ved=2ahUKEwjryJXmpsnrAhXvSzABHXSeCgUQr4kDegUIARDlAQ</a:t>
            </a:r>
            <a:endParaRPr sz="400">
              <a:solidFill>
                <a:srgbClr val="4A86E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alibri"/>
              <a:buNone/>
            </a:pPr>
            <a:r>
              <a:rPr lang="en-US" b="1">
                <a:latin typeface="Maven Pro"/>
                <a:ea typeface="Maven Pro"/>
                <a:cs typeface="Maven Pro"/>
                <a:sym typeface="Maven Pro"/>
              </a:rPr>
              <a:t>Investigative Questions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590850" y="1184338"/>
            <a:ext cx="79623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is each candidate trending in the polls over a series of time? </a:t>
            </a:r>
            <a:endParaRPr>
              <a:solidFill>
                <a:srgbClr val="FFFFFF"/>
              </a:solidFill>
              <a:highlight>
                <a:srgbClr val="FFFF00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Which candidate is leading in the key swing states?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Which states are a ‘slam dunk’ for a particular candidate to win based on most recent poll data (July 23, 2020)?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are the most common words associated with hashtags popular with each party?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is the overall sentiment for each hashtag/political party?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How do retweets and favorite counts trend over time for the two candidates?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Is there a correlation between candidate poll percentage and retweets/favorites?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aven Pro"/>
              <a:buAutoNum type="arabicPeriod"/>
            </a:pPr>
            <a:r>
              <a:rPr lang="en-US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Can we predict which candidate wrote a given tweet? 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Overall Poll Performance Over Time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4677975" y="1227938"/>
            <a:ext cx="3870300" cy="2689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975" y="1224275"/>
            <a:ext cx="3890375" cy="2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 txBox="1"/>
          <p:nvPr/>
        </p:nvSpPr>
        <p:spPr>
          <a:xfrm>
            <a:off x="818500" y="1224275"/>
            <a:ext cx="2911200" cy="29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Question 1</a:t>
            </a: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- How is each candidate trending in the polls over a series of time?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Poll averages favored Trump until late April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Biden has taken the lead and continues to trend upwards while Trump trends down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31"/>
          <p:cNvSpPr txBox="1"/>
          <p:nvPr/>
        </p:nvSpPr>
        <p:spPr>
          <a:xfrm>
            <a:off x="4734063" y="3920775"/>
            <a:ext cx="37581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Poll averages for Trump and Biden from February 27, 2020 to August 29, 2020. 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Performance in Swing States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3290875" y="1174800"/>
            <a:ext cx="5257500" cy="366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937" y="1174800"/>
            <a:ext cx="2521576" cy="17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150" y="1153450"/>
            <a:ext cx="2609675" cy="1833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612" y="2965200"/>
            <a:ext cx="2616775" cy="18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140" y="2965200"/>
            <a:ext cx="2609685" cy="18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259025" y="1605950"/>
            <a:ext cx="28128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Question 2</a:t>
            </a: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 - Which candidate is leading in the key swing states?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Biden has the lead in Florida and Michigan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Trump leads in Texas and Ohio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</a:rPr>
              <a:t> </a:t>
            </a:r>
            <a:endParaRPr sz="15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4040563" y="4753150"/>
            <a:ext cx="37581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Poll Averages for Trump and Biden in possible key states.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Most Likely to Win - States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6000" y="1216400"/>
            <a:ext cx="4499700" cy="2892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/>
        </p:nvSpPr>
        <p:spPr>
          <a:xfrm>
            <a:off x="616650" y="1216388"/>
            <a:ext cx="2812800" cy="21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Question 3 - </a:t>
            </a: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Which states are a ‘slam dunk’ for a particular candidate to win based on most recent poll data (August, 29 2020)?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Trump is very likely to win WV, OK, and KY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aven Pro"/>
              <a:buChar char="★"/>
            </a:pP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Biden is very likely to win MA, CA, MD, NY, WA, CT, and NJ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4176002" y="4109050"/>
            <a:ext cx="4499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Top 10 states with the largest percent difference between both candidates</a:t>
            </a:r>
            <a:endParaRPr sz="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/>
        </p:nvSpPr>
        <p:spPr>
          <a:xfrm>
            <a:off x="6553200" y="4838700"/>
            <a:ext cx="2122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Font typeface="Calibri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title"/>
          </p:nvPr>
        </p:nvSpPr>
        <p:spPr>
          <a:xfrm>
            <a:off x="396875" y="288925"/>
            <a:ext cx="83517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Word Counts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50" y="1246763"/>
            <a:ext cx="3803575" cy="26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5053325" y="1246775"/>
            <a:ext cx="3512700" cy="25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Question 4 - </a:t>
            </a:r>
            <a:r>
              <a:rPr lang="en-US" sz="12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What are the most common words associated with political tweets, based on common hashtags for each party and their candidate? </a:t>
            </a:r>
            <a:endParaRPr sz="12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601375" y="3704200"/>
            <a:ext cx="38037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bar chart of the most common words associated with the presidential candidate tweets from August 28, 2019 to August 20th, 2020.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1_template">
  <a:themeElements>
    <a:clrScheme name="Elections">
      <a:dk1>
        <a:srgbClr val="554005"/>
      </a:dk1>
      <a:lt1>
        <a:srgbClr val="CBCBCB"/>
      </a:lt1>
      <a:dk2>
        <a:srgbClr val="FFFFFF"/>
      </a:dk2>
      <a:lt2>
        <a:srgbClr val="FFFFFF"/>
      </a:lt2>
      <a:accent1>
        <a:srgbClr val="7F7F7F"/>
      </a:accent1>
      <a:accent2>
        <a:srgbClr val="F8941C"/>
      </a:accent2>
      <a:accent3>
        <a:srgbClr val="359604"/>
      </a:accent3>
      <a:accent4>
        <a:srgbClr val="FDF4DB"/>
      </a:accent4>
      <a:accent5>
        <a:srgbClr val="CC3300"/>
      </a:accent5>
      <a:accent6>
        <a:srgbClr val="8F6DCD"/>
      </a:accent6>
      <a:hlink>
        <a:srgbClr val="00B0F0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plate">
  <a:themeElements>
    <a:clrScheme name="Elections">
      <a:dk1>
        <a:srgbClr val="554005"/>
      </a:dk1>
      <a:lt1>
        <a:srgbClr val="CBCBCB"/>
      </a:lt1>
      <a:dk2>
        <a:srgbClr val="FFFFFF"/>
      </a:dk2>
      <a:lt2>
        <a:srgbClr val="FFFFFF"/>
      </a:lt2>
      <a:accent1>
        <a:srgbClr val="7F7F7F"/>
      </a:accent1>
      <a:accent2>
        <a:srgbClr val="F8941C"/>
      </a:accent2>
      <a:accent3>
        <a:srgbClr val="359604"/>
      </a:accent3>
      <a:accent4>
        <a:srgbClr val="FDF4DB"/>
      </a:accent4>
      <a:accent5>
        <a:srgbClr val="CC3300"/>
      </a:accent5>
      <a:accent6>
        <a:srgbClr val="8F6DCD"/>
      </a:accent6>
      <a:hlink>
        <a:srgbClr val="00B0F0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Design">
  <a:themeElements>
    <a:clrScheme name="Elections">
      <a:dk1>
        <a:srgbClr val="554005"/>
      </a:dk1>
      <a:lt1>
        <a:srgbClr val="CBCBCB"/>
      </a:lt1>
      <a:dk2>
        <a:srgbClr val="FFFFFF"/>
      </a:dk2>
      <a:lt2>
        <a:srgbClr val="FFFFFF"/>
      </a:lt2>
      <a:accent1>
        <a:srgbClr val="7F7F7F"/>
      </a:accent1>
      <a:accent2>
        <a:srgbClr val="F8941C"/>
      </a:accent2>
      <a:accent3>
        <a:srgbClr val="359604"/>
      </a:accent3>
      <a:accent4>
        <a:srgbClr val="FDF4DB"/>
      </a:accent4>
      <a:accent5>
        <a:srgbClr val="CC3300"/>
      </a:accent5>
      <a:accent6>
        <a:srgbClr val="8F6DCD"/>
      </a:accent6>
      <a:hlink>
        <a:srgbClr val="00B0F0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1299</Words>
  <Application>Microsoft Office PowerPoint</Application>
  <PresentationFormat>Custom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Maven Pro</vt:lpstr>
      <vt:lpstr>Arial</vt:lpstr>
      <vt:lpstr>Times New Roman</vt:lpstr>
      <vt:lpstr>Nunito</vt:lpstr>
      <vt:lpstr>Calibri</vt:lpstr>
      <vt:lpstr>Courier New</vt:lpstr>
      <vt:lpstr>Caveat</vt:lpstr>
      <vt:lpstr>1_template</vt:lpstr>
      <vt:lpstr>template</vt:lpstr>
      <vt:lpstr>Custom Design</vt:lpstr>
      <vt:lpstr>Analyzing the 2020 Election</vt:lpstr>
      <vt:lpstr>Rationale</vt:lpstr>
      <vt:lpstr>Data Overview</vt:lpstr>
      <vt:lpstr>Data Process</vt:lpstr>
      <vt:lpstr>Investigative Questions</vt:lpstr>
      <vt:lpstr>Overall Poll Performance Over Time</vt:lpstr>
      <vt:lpstr>Performance in Swing States</vt:lpstr>
      <vt:lpstr>Most Likely to Win - States</vt:lpstr>
      <vt:lpstr>Word Counts</vt:lpstr>
      <vt:lpstr>Joe Biden Word Cloud </vt:lpstr>
      <vt:lpstr>Donald J. Trump Word Cloud </vt:lpstr>
      <vt:lpstr>Tweets Associated with Republican and Democrat Parties </vt:lpstr>
      <vt:lpstr>Sentiment Analysis</vt:lpstr>
      <vt:lpstr>Retweets and Favorites</vt:lpstr>
      <vt:lpstr>Predicted 2020 Election Results </vt:lpstr>
      <vt:lpstr>Classifying Candidate Tweets </vt:lpstr>
      <vt:lpstr>Correlation Between Twitter Favorites and Poll Estimates </vt:lpstr>
      <vt:lpstr>Conclusions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the 2020 Election</dc:title>
  <dc:creator>Quinn E Knudsen</dc:creator>
  <cp:lastModifiedBy>Quinn E Knudsen</cp:lastModifiedBy>
  <cp:revision>1</cp:revision>
  <dcterms:modified xsi:type="dcterms:W3CDTF">2020-09-03T03:14:13Z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_to_AIP">
    <vt:i4>0</vt:i4>
  </property>
</Properties>
</file>